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57" r:id="rId5"/>
    <p:sldId id="258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CDDF7-C1AD-4604-B13B-C67F9BE2D4AF}" type="datetimeFigureOut">
              <a:rPr lang="it-IT" smtClean="0"/>
              <a:t>17/01/2021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CE31E-9E4D-43B1-AA82-BB9B22C80E7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6491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CDDF7-C1AD-4604-B13B-C67F9BE2D4AF}" type="datetimeFigureOut">
              <a:rPr lang="it-IT" smtClean="0"/>
              <a:t>17/01/2021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CE31E-9E4D-43B1-AA82-BB9B22C80E7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8030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CDDF7-C1AD-4604-B13B-C67F9BE2D4AF}" type="datetimeFigureOut">
              <a:rPr lang="it-IT" smtClean="0"/>
              <a:t>17/01/2021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CE31E-9E4D-43B1-AA82-BB9B22C80E7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4407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CDDF7-C1AD-4604-B13B-C67F9BE2D4AF}" type="datetimeFigureOut">
              <a:rPr lang="it-IT" smtClean="0"/>
              <a:t>17/01/2021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CE31E-9E4D-43B1-AA82-BB9B22C80E7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4048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CDDF7-C1AD-4604-B13B-C67F9BE2D4AF}" type="datetimeFigureOut">
              <a:rPr lang="it-IT" smtClean="0"/>
              <a:t>17/01/2021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CE31E-9E4D-43B1-AA82-BB9B22C80E7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0952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CDDF7-C1AD-4604-B13B-C67F9BE2D4AF}" type="datetimeFigureOut">
              <a:rPr lang="it-IT" smtClean="0"/>
              <a:t>17/01/2021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CE31E-9E4D-43B1-AA82-BB9B22C80E7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471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CDDF7-C1AD-4604-B13B-C67F9BE2D4AF}" type="datetimeFigureOut">
              <a:rPr lang="it-IT" smtClean="0"/>
              <a:t>17/01/2021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CE31E-9E4D-43B1-AA82-BB9B22C80E7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6819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CDDF7-C1AD-4604-B13B-C67F9BE2D4AF}" type="datetimeFigureOut">
              <a:rPr lang="it-IT" smtClean="0"/>
              <a:t>17/01/2021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CE31E-9E4D-43B1-AA82-BB9B22C80E7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6610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CDDF7-C1AD-4604-B13B-C67F9BE2D4AF}" type="datetimeFigureOut">
              <a:rPr lang="it-IT" smtClean="0"/>
              <a:t>17/01/2021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CE31E-9E4D-43B1-AA82-BB9B22C80E7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7894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CDDF7-C1AD-4604-B13B-C67F9BE2D4AF}" type="datetimeFigureOut">
              <a:rPr lang="it-IT" smtClean="0"/>
              <a:t>17/01/2021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CE31E-9E4D-43B1-AA82-BB9B22C80E7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1494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CDDF7-C1AD-4604-B13B-C67F9BE2D4AF}" type="datetimeFigureOut">
              <a:rPr lang="it-IT" smtClean="0"/>
              <a:t>17/01/2021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CE31E-9E4D-43B1-AA82-BB9B22C80E7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2917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CDDF7-C1AD-4604-B13B-C67F9BE2D4AF}" type="datetimeFigureOut">
              <a:rPr lang="it-IT" smtClean="0"/>
              <a:t>17/01/2021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CE31E-9E4D-43B1-AA82-BB9B22C80E7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440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632966"/>
            <a:ext cx="9144000" cy="2387600"/>
          </a:xfrm>
        </p:spPr>
        <p:txBody>
          <a:bodyPr/>
          <a:lstStyle/>
          <a:p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SPORTELLO D’ASCOLTO PSICOLOGICO</a:t>
            </a:r>
            <a:endParaRPr lang="it-IT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020567"/>
            <a:ext cx="9144000" cy="3457506"/>
          </a:xfrm>
        </p:spPr>
        <p:txBody>
          <a:bodyPr/>
          <a:lstStyle/>
          <a:p>
            <a:endParaRPr lang="it-IT" dirty="0" smtClean="0"/>
          </a:p>
          <a:p>
            <a:r>
              <a:rPr lang="it-IT" dirty="0" smtClean="0"/>
              <a:t>«P</a:t>
            </a:r>
            <a:r>
              <a:rPr lang="it-IT" i="1" dirty="0" smtClean="0"/>
              <a:t>ROMUOVERE IL BENESSERE A SCUOLA»</a:t>
            </a:r>
          </a:p>
          <a:p>
            <a:r>
              <a:rPr lang="it-IT" i="1" dirty="0" smtClean="0"/>
              <a:t>A.A. 2020-2021</a:t>
            </a:r>
          </a:p>
          <a:p>
            <a:r>
              <a:rPr lang="it-IT" dirty="0" smtClean="0"/>
              <a:t>Protocollo d’Intesa tra MIUR e CNOP</a:t>
            </a:r>
          </a:p>
          <a:p>
            <a:endParaRPr lang="it-IT" dirty="0" smtClean="0"/>
          </a:p>
          <a:p>
            <a:endParaRPr lang="it-IT" dirty="0"/>
          </a:p>
          <a:p>
            <a:pPr algn="r"/>
            <a:r>
              <a:rPr lang="it-IT" sz="1800" b="1" i="1" dirty="0" smtClean="0"/>
              <a:t>Dott.ssa Morena </a:t>
            </a:r>
            <a:r>
              <a:rPr lang="it-IT" sz="1800" b="1" i="1" dirty="0" err="1" smtClean="0"/>
              <a:t>Boleo</a:t>
            </a:r>
            <a:endParaRPr lang="it-IT" sz="1800" b="1" i="1" dirty="0"/>
          </a:p>
        </p:txBody>
      </p:sp>
    </p:spTree>
    <p:extLst>
      <p:ext uri="{BB962C8B-B14F-4D97-AF65-F5344CB8AC3E}">
        <p14:creationId xmlns:p14="http://schemas.microsoft.com/office/powerpoint/2010/main" val="3144909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b="1" u="sng" dirty="0" smtClean="0">
                <a:solidFill>
                  <a:schemeClr val="accent1">
                    <a:lumMod val="75000"/>
                  </a:schemeClr>
                </a:solidFill>
              </a:rPr>
              <a:t>PROTOCOLLO SCUOLA 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it-IT" sz="4000" b="1" dirty="0" smtClean="0">
                <a:solidFill>
                  <a:schemeClr val="accent1">
                    <a:lumMod val="75000"/>
                  </a:schemeClr>
                </a:solidFill>
              </a:rPr>
              <a:t>Ministero dell’Istruzione e Ordine Nazionale Psicologi</a:t>
            </a:r>
            <a:endParaRPr lang="it-IT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b="1" dirty="0" smtClean="0"/>
              <a:t>Articolo 2 (Oggetto e finalità del Protocollo d’intesa) </a:t>
            </a:r>
          </a:p>
          <a:p>
            <a:pPr marL="0" indent="0">
              <a:buNone/>
            </a:pPr>
            <a:r>
              <a:rPr lang="it-IT" dirty="0" smtClean="0"/>
              <a:t>2.1 Sono obiettivi e finalità del presente Protocollo: </a:t>
            </a:r>
          </a:p>
          <a:p>
            <a:pPr marL="514350" indent="-514350">
              <a:buAutoNum type="alphaLcParenR"/>
            </a:pPr>
            <a:r>
              <a:rPr lang="it-IT" dirty="0" smtClean="0"/>
              <a:t>fornire un supporto psicologico su tutto il territorio nazionale rivolto al personale scolastico, agli studenti e alle famiglie, per rispondere ai traumi e ai disagi derivati dall’emergenza COVID-19; </a:t>
            </a:r>
          </a:p>
          <a:p>
            <a:pPr marL="514350" indent="-514350">
              <a:buAutoNum type="alphaLcParenR"/>
            </a:pPr>
            <a:r>
              <a:rPr lang="it-IT" dirty="0" smtClean="0"/>
              <a:t>avviare un sistema di assistenza e supporto psicologico a livello nazionale per prevenire l’insorgere di forme di disagio e/o malessere psico-fisico tra gli studenti delle istituzioni scolastiche di ogni ordine e grado.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11645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DA CHI E’ CONDOTTO:</a:t>
            </a:r>
            <a:endParaRPr lang="it-IT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b="1" dirty="0" smtClean="0"/>
          </a:p>
          <a:p>
            <a:pPr marL="0" indent="0">
              <a:buNone/>
            </a:pPr>
            <a:r>
              <a:rPr lang="it-IT" b="1" dirty="0" smtClean="0"/>
              <a:t>Dalla Dottoressa Morena </a:t>
            </a:r>
            <a:r>
              <a:rPr lang="it-IT" b="1" dirty="0" err="1" smtClean="0"/>
              <a:t>Boleo</a:t>
            </a:r>
            <a:endParaRPr lang="it-IT" b="1" dirty="0" smtClean="0"/>
          </a:p>
          <a:p>
            <a:pPr marL="0" indent="0">
              <a:buNone/>
            </a:pPr>
            <a:r>
              <a:rPr lang="it-IT" dirty="0" smtClean="0"/>
              <a:t>Psicologa clinica per l’infanzia, l’adolescenza e la famiglia</a:t>
            </a:r>
          </a:p>
          <a:p>
            <a:pPr marL="0" indent="0">
              <a:buNone/>
            </a:pPr>
            <a:r>
              <a:rPr lang="it-IT" dirty="0" err="1" smtClean="0"/>
              <a:t>Psicodiagnosta</a:t>
            </a:r>
            <a:r>
              <a:rPr lang="it-IT" dirty="0" smtClean="0"/>
              <a:t> e Terapista del comportamento</a:t>
            </a:r>
          </a:p>
          <a:p>
            <a:pPr marL="0" indent="0">
              <a:buNone/>
            </a:pPr>
            <a:r>
              <a:rPr lang="it-IT" dirty="0" smtClean="0"/>
              <a:t>Iscritta all’Ordine Psicologi del Lazio n. 17957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69158" y="365125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570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A CHI E’ RIVOLTO?</a:t>
            </a:r>
            <a:endParaRPr lang="it-IT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2005929"/>
            <a:ext cx="10515600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it-IT" dirty="0" smtClean="0"/>
              <a:t> STUDENTI</a:t>
            </a:r>
          </a:p>
          <a:p>
            <a:pPr>
              <a:buFont typeface="Wingdings" panose="05000000000000000000" pitchFamily="2" charset="2"/>
              <a:buChar char="v"/>
            </a:pPr>
            <a:endParaRPr lang="it-IT" dirty="0"/>
          </a:p>
          <a:p>
            <a:pPr>
              <a:buFont typeface="Wingdings" panose="05000000000000000000" pitchFamily="2" charset="2"/>
              <a:buChar char="v"/>
            </a:pPr>
            <a:r>
              <a:rPr lang="it-IT" dirty="0" smtClean="0"/>
              <a:t>GENITORI/TUTORI</a:t>
            </a:r>
          </a:p>
          <a:p>
            <a:pPr>
              <a:buFont typeface="Wingdings" panose="05000000000000000000" pitchFamily="2" charset="2"/>
              <a:buChar char="v"/>
            </a:pPr>
            <a:endParaRPr lang="it-IT" dirty="0"/>
          </a:p>
          <a:p>
            <a:pPr>
              <a:buFont typeface="Wingdings" panose="05000000000000000000" pitchFamily="2" charset="2"/>
              <a:buChar char="v"/>
            </a:pPr>
            <a:r>
              <a:rPr lang="it-IT" dirty="0" smtClean="0"/>
              <a:t>DOCENTI</a:t>
            </a:r>
          </a:p>
          <a:p>
            <a:pPr>
              <a:buFont typeface="Wingdings" panose="05000000000000000000" pitchFamily="2" charset="2"/>
              <a:buChar char="v"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Dell’Istituto Comprensivo (Scuola d’infanzia, primaria e secondaria di primo grado)  </a:t>
            </a:r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2293" y="756522"/>
            <a:ext cx="4367146" cy="2183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858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PER GLI STUDENTI:</a:t>
            </a:r>
            <a:endParaRPr lang="it-IT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it-IT" dirty="0" smtClean="0"/>
          </a:p>
          <a:p>
            <a:pPr algn="just"/>
            <a:endParaRPr lang="it-IT" dirty="0"/>
          </a:p>
          <a:p>
            <a:pPr algn="just"/>
            <a:r>
              <a:rPr lang="it-IT" dirty="0" smtClean="0"/>
              <a:t>Gli alunni possono prenotare un colloquio psicologico </a:t>
            </a:r>
            <a:r>
              <a:rPr lang="it-IT" dirty="0" smtClean="0"/>
              <a:t>(che si svolgerà in orario scolastico) </a:t>
            </a:r>
            <a:r>
              <a:rPr lang="it-IT" dirty="0" smtClean="0"/>
              <a:t>richiedendo un appuntamento attraverso gli insegnanti o i genitori/tutori, che contatteranno direttamente lo Psicologo tramite un sms al 338 1648769, p</a:t>
            </a:r>
            <a:r>
              <a:rPr lang="it-IT" dirty="0" smtClean="0"/>
              <a:t>revio consenso firmato da entrambi i genitori.</a:t>
            </a:r>
            <a:r>
              <a:rPr lang="it-IT" dirty="0" smtClean="0"/>
              <a:t> 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2543" y="365125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132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L’AUTORIZZAZIONE PER I MINORI </a:t>
            </a: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Per accedere alle attività dello Sportello (colloquio individuale, Intervento in classe), gli studenti dovranno avere il consenso da parte di </a:t>
            </a:r>
            <a:r>
              <a:rPr lang="it-IT" u="sng" dirty="0" smtClean="0"/>
              <a:t>entrambi i genitori </a:t>
            </a:r>
            <a:r>
              <a:rPr lang="it-IT" dirty="0" smtClean="0"/>
              <a:t>o del tutore che ne fa le veci.</a:t>
            </a:r>
          </a:p>
          <a:p>
            <a:pPr marL="0" indent="0">
              <a:buNone/>
            </a:pPr>
            <a:r>
              <a:rPr lang="it-IT" dirty="0" smtClean="0"/>
              <a:t>Il modello dell’autorizzazione è scaricabile dal sito della Scuola, tuttavia è sufficiente anche un’autodichiarazione</a:t>
            </a:r>
          </a:p>
          <a:p>
            <a:pPr marL="0" indent="0">
              <a:buNone/>
            </a:pPr>
            <a:endParaRPr lang="it-IT" sz="2000" i="1" dirty="0"/>
          </a:p>
          <a:p>
            <a:pPr marL="0" indent="0">
              <a:buNone/>
            </a:pPr>
            <a:r>
              <a:rPr lang="it-IT" sz="2000" i="1" dirty="0" err="1" smtClean="0"/>
              <a:t>E.s</a:t>
            </a:r>
            <a:r>
              <a:rPr lang="it-IT" sz="2000" i="1" dirty="0" smtClean="0"/>
              <a:t>. I sottoscritti genitori (Nomi e Cognomi) dell’alunno (Nome, Cognome, classe, sezione, plesso)  autorizzano la Dottoressa Morena </a:t>
            </a:r>
            <a:r>
              <a:rPr lang="it-IT" sz="2000" i="1" dirty="0" err="1" smtClean="0"/>
              <a:t>Boleo</a:t>
            </a:r>
            <a:r>
              <a:rPr lang="it-IT" sz="2000" i="1" dirty="0" smtClean="0"/>
              <a:t>, ad effettuare le attività previste dal Progetto di Sportello d’Ascolto psicologico  scolastico (colloqui individuali ed osservazione del gruppo classe). Data e firme </a:t>
            </a:r>
            <a:endParaRPr lang="it-IT" sz="2000" i="1" dirty="0"/>
          </a:p>
        </p:txBody>
      </p:sp>
    </p:spTree>
    <p:extLst>
      <p:ext uri="{BB962C8B-B14F-4D97-AF65-F5344CB8AC3E}">
        <p14:creationId xmlns:p14="http://schemas.microsoft.com/office/powerpoint/2010/main" val="2320007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PER I GENITORI</a:t>
            </a:r>
            <a:endParaRPr lang="it-IT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it-IT" dirty="0" smtClean="0"/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 smtClean="0"/>
              <a:t>I genitori o i tutori dell’alunno, possono usufruire dello Sportello d’Ascolto psicologico prenotando un appuntamento telefonico on line (piattaforma della Scuola, videochiamata </a:t>
            </a:r>
            <a:r>
              <a:rPr lang="it-IT" dirty="0" err="1" smtClean="0"/>
              <a:t>whatsapp</a:t>
            </a:r>
            <a:r>
              <a:rPr lang="it-IT" dirty="0" smtClean="0"/>
              <a:t>)</a:t>
            </a:r>
            <a:r>
              <a:rPr lang="it-IT" dirty="0" smtClean="0"/>
              <a:t> con sms al 338 1648769 </a:t>
            </a:r>
            <a:r>
              <a:rPr lang="it-IT" dirty="0" smtClean="0"/>
              <a:t>. 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u="sng" dirty="0" smtClean="0"/>
              <a:t>Lo Psicologo è sempre vincolato al segreto professionale</a:t>
            </a: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2078" y="365125"/>
            <a:ext cx="2466975" cy="185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462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PER I DOCENTI:</a:t>
            </a:r>
            <a:endParaRPr lang="it-IT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Le attività previste dal Progetto di Sportello d’Ascolto, possono riguardare:</a:t>
            </a:r>
          </a:p>
          <a:p>
            <a:r>
              <a:rPr lang="it-IT" dirty="0" smtClean="0"/>
              <a:t>colloqui psicologici individuali</a:t>
            </a:r>
          </a:p>
          <a:p>
            <a:r>
              <a:rPr lang="it-IT" dirty="0" smtClean="0"/>
              <a:t>osservazioni del gruppo classe per la formulazione di strategie singole e/o di gruppo (previo consenso per tutti gli alunni della classe)</a:t>
            </a:r>
          </a:p>
          <a:p>
            <a:r>
              <a:rPr lang="it-IT" dirty="0" smtClean="0"/>
              <a:t>supporto alla relazione scuola-famiglia</a:t>
            </a:r>
          </a:p>
          <a:p>
            <a:r>
              <a:rPr lang="it-IT" dirty="0" smtClean="0"/>
              <a:t>percorsi ed attività formative per e sulla classe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12940" y="365125"/>
            <a:ext cx="1710610" cy="1920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72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sz="4900" b="1" dirty="0" smtClean="0">
                <a:solidFill>
                  <a:schemeClr val="accent1">
                    <a:lumMod val="75000"/>
                  </a:schemeClr>
                </a:solidFill>
              </a:rPr>
              <a:t>OBIETTIVI: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it-IT" dirty="0" smtClean="0"/>
              <a:t>Prevenzione e supporto del disagio</a:t>
            </a:r>
          </a:p>
          <a:p>
            <a:pPr>
              <a:buFont typeface="Wingdings" panose="05000000000000000000" pitchFamily="2" charset="2"/>
              <a:buChar char="v"/>
            </a:pPr>
            <a:endParaRPr lang="it-IT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it-IT" dirty="0" smtClean="0"/>
              <a:t>Sostegno alla relazione Scuola-Famiglia</a:t>
            </a:r>
          </a:p>
          <a:p>
            <a:pPr>
              <a:buFont typeface="Wingdings" panose="05000000000000000000" pitchFamily="2" charset="2"/>
              <a:buChar char="v"/>
            </a:pPr>
            <a:endParaRPr lang="it-IT" dirty="0"/>
          </a:p>
          <a:p>
            <a:pPr>
              <a:buFont typeface="Wingdings" panose="05000000000000000000" pitchFamily="2" charset="2"/>
              <a:buChar char="v"/>
            </a:pPr>
            <a:r>
              <a:rPr lang="it-IT" dirty="0" smtClean="0"/>
              <a:t>Promozione del benessere</a:t>
            </a:r>
          </a:p>
          <a:p>
            <a:pPr>
              <a:buFont typeface="Wingdings" panose="05000000000000000000" pitchFamily="2" charset="2"/>
              <a:buChar char="v"/>
            </a:pPr>
            <a:endParaRPr lang="it-IT" dirty="0"/>
          </a:p>
          <a:p>
            <a:pPr>
              <a:buFont typeface="Wingdings" panose="05000000000000000000" pitchFamily="2" charset="2"/>
              <a:buChar char="v"/>
            </a:pPr>
            <a:r>
              <a:rPr lang="it-IT" dirty="0" smtClean="0"/>
              <a:t>Orientamento ed Informazione</a:t>
            </a:r>
          </a:p>
          <a:p>
            <a:pPr>
              <a:buFont typeface="Wingdings" panose="05000000000000000000" pitchFamily="2" charset="2"/>
              <a:buChar char="v"/>
            </a:pPr>
            <a:endParaRPr lang="it-IT" dirty="0"/>
          </a:p>
          <a:p>
            <a:pPr marL="0" indent="0" algn="r">
              <a:buNone/>
            </a:pPr>
            <a:r>
              <a:rPr lang="it-IT" sz="2000" i="1" dirty="0" smtClean="0"/>
              <a:t>Dott.ssa Morena </a:t>
            </a:r>
            <a:r>
              <a:rPr lang="it-IT" sz="2000" i="1" dirty="0" err="1" smtClean="0"/>
              <a:t>Boleo</a:t>
            </a:r>
            <a:endParaRPr lang="it-IT" sz="2000" i="1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00978" y="365125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0571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433</Words>
  <Application>Microsoft Office PowerPoint</Application>
  <PresentationFormat>Widescreen</PresentationFormat>
  <Paragraphs>59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Tema di Office</vt:lpstr>
      <vt:lpstr>SPORTELLO D’ASCOLTO PSICOLOGICO</vt:lpstr>
      <vt:lpstr>PROTOCOLLO SCUOLA  Ministero dell’Istruzione e Ordine Nazionale Psicologi</vt:lpstr>
      <vt:lpstr>DA CHI E’ CONDOTTO:</vt:lpstr>
      <vt:lpstr>A CHI E’ RIVOLTO?</vt:lpstr>
      <vt:lpstr>PER GLI STUDENTI:</vt:lpstr>
      <vt:lpstr>L’AUTORIZZAZIONE PER I MINORI </vt:lpstr>
      <vt:lpstr>PER I GENITORI</vt:lpstr>
      <vt:lpstr>PER I DOCENTI:</vt:lpstr>
      <vt:lpstr> OBIETTIVI: 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SPORTELLO D’ASCOLTO PSICOLOGICO</dc:title>
  <dc:creator>Morena</dc:creator>
  <cp:lastModifiedBy>Morena</cp:lastModifiedBy>
  <cp:revision>17</cp:revision>
  <dcterms:created xsi:type="dcterms:W3CDTF">2021-01-17T14:44:01Z</dcterms:created>
  <dcterms:modified xsi:type="dcterms:W3CDTF">2021-01-17T15:47:57Z</dcterms:modified>
</cp:coreProperties>
</file>